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525"/>
    <a:srgbClr val="0AB9EE"/>
    <a:srgbClr val="81C340"/>
    <a:srgbClr val="8C2784"/>
    <a:srgbClr val="5183C3"/>
    <a:srgbClr val="FFE04E"/>
    <a:srgbClr val="F05C7C"/>
    <a:srgbClr val="00B5AF"/>
    <a:srgbClr val="0D584B"/>
    <a:srgbClr val="A90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>
        <p:scale>
          <a:sx n="76" d="100"/>
          <a:sy n="76" d="100"/>
        </p:scale>
        <p:origin x="768" y="-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0.2208</c:v>
                </c:pt>
                <c:pt idx="1">
                  <c:v>0</c:v>
                </c:pt>
                <c:pt idx="2">
                  <c:v>0.2681</c:v>
                </c:pt>
                <c:pt idx="3">
                  <c:v>0</c:v>
                </c:pt>
                <c:pt idx="4">
                  <c:v>0</c:v>
                </c:pt>
                <c:pt idx="5">
                  <c:v>3.9300000000000002E-2</c:v>
                </c:pt>
                <c:pt idx="6">
                  <c:v>0</c:v>
                </c:pt>
                <c:pt idx="7">
                  <c:v>0.34670000000000001</c:v>
                </c:pt>
                <c:pt idx="8">
                  <c:v>0.12509999999999999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13/04/2023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o 104"/>
          <p:cNvGrpSpPr/>
          <p:nvPr/>
        </p:nvGrpSpPr>
        <p:grpSpPr>
          <a:xfrm>
            <a:off x="6537377" y="1653450"/>
            <a:ext cx="5696647" cy="5339976"/>
            <a:chOff x="6069504" y="935528"/>
            <a:chExt cx="5380804" cy="5090743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6069504" y="935528"/>
              <a:ext cx="5380804" cy="5090743"/>
              <a:chOff x="4689665" y="1502767"/>
              <a:chExt cx="5380804" cy="5090743"/>
            </a:xfrm>
          </p:grpSpPr>
          <p:graphicFrame>
            <p:nvGraphicFramePr>
              <p:cNvPr id="96" name="Gráfico 95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50624227"/>
                  </p:ext>
                </p:extLst>
              </p:nvPr>
            </p:nvGraphicFramePr>
            <p:xfrm>
              <a:off x="4726589" y="1502767"/>
              <a:ext cx="5343880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7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9" name="118 Imagen">
                <a:extLst>
                  <a:ext uri="{FF2B5EF4-FFF2-40B4-BE49-F238E27FC236}">
                    <a16:creationId xmlns:a16="http://schemas.microsoft.com/office/drawing/2014/main" id="{1962D540-26D3-7B90-F1A6-92C1D6A82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0277" t="15429" r="12530" b="15062"/>
              <a:stretch/>
            </p:blipFill>
            <p:spPr bwMode="auto">
              <a:xfrm>
                <a:off x="5444414" y="2692166"/>
                <a:ext cx="3574202" cy="248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0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62666" y="1669784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62666" y="4811137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69448" y="5487167"/>
              <a:ext cx="432000" cy="43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77033" y="3778545"/>
              <a:ext cx="432000" cy="43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89 Imagen">
              <a:extLst>
                <a:ext uri="{FF2B5EF4-FFF2-40B4-BE49-F238E27FC236}">
                  <a16:creationId xmlns:a16="http://schemas.microsoft.com/office/drawing/2014/main" id="{3CDDE034-8005-04F4-4DC0-4A2AD016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92900" y="1239805"/>
              <a:ext cx="432000" cy="43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1er. Trimestre 2023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3328871-6A34-EEAB-3871-E6252AB38221}"/>
              </a:ext>
            </a:extLst>
          </p:cNvPr>
          <p:cNvGrpSpPr/>
          <p:nvPr/>
        </p:nvGrpSpPr>
        <p:grpSpPr>
          <a:xfrm>
            <a:off x="201426" y="2606207"/>
            <a:ext cx="6106553" cy="3196504"/>
            <a:chOff x="-8803" y="416068"/>
            <a:chExt cx="6106553" cy="3196504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28685" y="416068"/>
              <a:ext cx="6069064" cy="585000"/>
              <a:chOff x="28685" y="416068"/>
              <a:chExt cx="6069064" cy="585000"/>
            </a:xfrm>
          </p:grpSpPr>
          <p:sp>
            <p:nvSpPr>
              <p:cNvPr id="43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139368" y="580593"/>
                <a:ext cx="495838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C27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Protección Civil, Seguridad, Justicia y Finanzas Públicas</a:t>
                </a:r>
              </a:p>
            </p:txBody>
          </p:sp>
          <p:sp>
            <p:nvSpPr>
              <p:cNvPr id="44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28685" y="551059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34.67 %</a:t>
                </a:r>
              </a:p>
            </p:txBody>
          </p: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B7622334-401C-3D70-0707-2DC37BEB90A9}"/>
                  </a:ext>
                </a:extLst>
              </p:cNvPr>
              <p:cNvGrpSpPr/>
              <p:nvPr/>
            </p:nvGrpSpPr>
            <p:grpSpPr>
              <a:xfrm>
                <a:off x="845257" y="416068"/>
                <a:ext cx="584998" cy="585000"/>
                <a:chOff x="3962782" y="5768052"/>
                <a:chExt cx="719999" cy="720000"/>
              </a:xfrm>
            </p:grpSpPr>
            <p:sp>
              <p:nvSpPr>
                <p:cNvPr id="46" name="Elipse 45">
                  <a:extLst>
                    <a:ext uri="{FF2B5EF4-FFF2-40B4-BE49-F238E27FC236}">
                      <a16:creationId xmlns:a16="http://schemas.microsoft.com/office/drawing/2014/main" id="{6CDF832D-48FD-BCF2-AE4D-1E4F7B9B8DA0}"/>
                    </a:ext>
                  </a:extLst>
                </p:cNvPr>
                <p:cNvSpPr/>
                <p:nvPr/>
              </p:nvSpPr>
              <p:spPr>
                <a:xfrm>
                  <a:off x="3962782" y="5768052"/>
                  <a:ext cx="719999" cy="720000"/>
                </a:xfrm>
                <a:prstGeom prst="ellipse">
                  <a:avLst/>
                </a:prstGeom>
                <a:solidFill>
                  <a:srgbClr val="8C27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60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7" name="91 Imagen">
                  <a:extLst>
                    <a:ext uri="{FF2B5EF4-FFF2-40B4-BE49-F238E27FC236}">
                      <a16:creationId xmlns:a16="http://schemas.microsoft.com/office/drawing/2014/main" id="{ADE5DBF2-DD42-0C2E-CBDD-407FF9EC1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06773" y="5911680"/>
                  <a:ext cx="432000" cy="432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36C60C68-BB3A-1A34-7AE6-A8967AFDC482}"/>
                </a:ext>
              </a:extLst>
            </p:cNvPr>
            <p:cNvGrpSpPr/>
            <p:nvPr/>
          </p:nvGrpSpPr>
          <p:grpSpPr>
            <a:xfrm>
              <a:off x="0" y="1718899"/>
              <a:ext cx="6097749" cy="585000"/>
              <a:chOff x="0" y="1718899"/>
              <a:chExt cx="6097749" cy="585000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64941B02-09E0-4907-1A80-5E7ADD783A51}"/>
                  </a:ext>
                </a:extLst>
              </p:cNvPr>
              <p:cNvSpPr/>
              <p:nvPr/>
            </p:nvSpPr>
            <p:spPr>
              <a:xfrm>
                <a:off x="1131564" y="1871542"/>
                <a:ext cx="4966185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05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F05C7C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 Salud y Asistencia Social</a:t>
                </a:r>
              </a:p>
            </p:txBody>
          </p:sp>
          <p:sp>
            <p:nvSpPr>
              <p:cNvPr id="39" name="Rectángulo: esquinas redondeadas 38">
                <a:extLst>
                  <a:ext uri="{FF2B5EF4-FFF2-40B4-BE49-F238E27FC236}">
                    <a16:creationId xmlns:a16="http://schemas.microsoft.com/office/drawing/2014/main" id="{7C24415E-5068-ADB8-98A4-6FFE8B84D029}"/>
                  </a:ext>
                </a:extLst>
              </p:cNvPr>
              <p:cNvSpPr/>
              <p:nvPr/>
            </p:nvSpPr>
            <p:spPr>
              <a:xfrm>
                <a:off x="0" y="1864527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22.08 %</a:t>
                </a:r>
              </a:p>
            </p:txBody>
          </p: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8898711C-F522-C10B-1645-37AC1F53DB4B}"/>
                  </a:ext>
                </a:extLst>
              </p:cNvPr>
              <p:cNvGrpSpPr/>
              <p:nvPr/>
            </p:nvGrpSpPr>
            <p:grpSpPr>
              <a:xfrm>
                <a:off x="846868" y="1718899"/>
                <a:ext cx="585000" cy="585000"/>
                <a:chOff x="148900" y="1634400"/>
                <a:chExt cx="720000" cy="720000"/>
              </a:xfrm>
            </p:grpSpPr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8028DF79-0BE3-2275-31FA-3F3083E8F487}"/>
                    </a:ext>
                  </a:extLst>
                </p:cNvPr>
                <p:cNvSpPr/>
                <p:nvPr/>
              </p:nvSpPr>
              <p:spPr>
                <a:xfrm>
                  <a:off x="148900" y="1634400"/>
                  <a:ext cx="720000" cy="720000"/>
                </a:xfrm>
                <a:prstGeom prst="ellipse">
                  <a:avLst/>
                </a:prstGeom>
                <a:solidFill>
                  <a:srgbClr val="F05C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0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2" name="87 Imagen">
                  <a:extLst>
                    <a:ext uri="{FF2B5EF4-FFF2-40B4-BE49-F238E27FC236}">
                      <a16:creationId xmlns:a16="http://schemas.microsoft.com/office/drawing/2014/main" id="{2FC37FD2-9237-F4D5-0B63-A19EEFA56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2900" y="1778595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-8802" y="1052267"/>
              <a:ext cx="6106551" cy="585000"/>
              <a:chOff x="-8802" y="1052267"/>
              <a:chExt cx="6106551" cy="585000"/>
            </a:xfrm>
          </p:grpSpPr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6106551" cy="281875"/>
                <a:chOff x="-8802" y="1208513"/>
                <a:chExt cx="6106551" cy="281875"/>
              </a:xfrm>
            </p:grpSpPr>
            <p:sp>
              <p:nvSpPr>
                <p:cNvPr id="36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960000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1C3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1C340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   Desarrollo Agropecuario, Forestal Y Acuícola</a:t>
                  </a:r>
                </a:p>
              </p:txBody>
            </p:sp>
            <p:sp>
              <p:nvSpPr>
                <p:cNvPr id="37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1C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26.81 %</a:t>
                  </a:r>
                </a:p>
              </p:txBody>
            </p:sp>
          </p:grpSp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07A16408-5E73-D0CD-CDA2-833F14110E50}"/>
                  </a:ext>
                </a:extLst>
              </p:cNvPr>
              <p:cNvGrpSpPr/>
              <p:nvPr/>
            </p:nvGrpSpPr>
            <p:grpSpPr>
              <a:xfrm>
                <a:off x="847700" y="1052267"/>
                <a:ext cx="585000" cy="585000"/>
                <a:chOff x="6850800" y="1657351"/>
                <a:chExt cx="720000" cy="720000"/>
              </a:xfrm>
            </p:grpSpPr>
            <p:sp>
              <p:nvSpPr>
                <p:cNvPr id="32" name="Elipse 31">
                  <a:extLst>
                    <a:ext uri="{FF2B5EF4-FFF2-40B4-BE49-F238E27FC236}">
                      <a16:creationId xmlns:a16="http://schemas.microsoft.com/office/drawing/2014/main" id="{5F4AEC6B-C175-6B83-3FE8-A1CB50B458BE}"/>
                    </a:ext>
                  </a:extLst>
                </p:cNvPr>
                <p:cNvSpPr/>
                <p:nvPr/>
              </p:nvSpPr>
              <p:spPr>
                <a:xfrm>
                  <a:off x="6850800" y="1657351"/>
                  <a:ext cx="720000" cy="720000"/>
                </a:xfrm>
                <a:prstGeom prst="ellipse">
                  <a:avLst/>
                </a:prstGeom>
                <a:solidFill>
                  <a:srgbClr val="81C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000">
                    <a:solidFill>
                      <a:srgbClr val="81C340"/>
                    </a:solidFill>
                  </a:endParaRPr>
                </a:p>
              </p:txBody>
            </p:sp>
            <p:pic>
              <p:nvPicPr>
                <p:cNvPr id="33" name="112 Imagen">
                  <a:extLst>
                    <a:ext uri="{FF2B5EF4-FFF2-40B4-BE49-F238E27FC236}">
                      <a16:creationId xmlns:a16="http://schemas.microsoft.com/office/drawing/2014/main" id="{619D5DA2-9906-0DFF-A576-899721E563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994800" y="1801544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-8" y="3027572"/>
              <a:ext cx="6097757" cy="585000"/>
              <a:chOff x="-8" y="3027572"/>
              <a:chExt cx="6097757" cy="585000"/>
            </a:xfrm>
          </p:grpSpPr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131566" y="3186976"/>
                <a:ext cx="496618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A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Agua Potable, Alcantarillado y Saneamiento</a:t>
                </a:r>
              </a:p>
            </p:txBody>
          </p:sp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" y="3180215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3.93 %</a:t>
                </a:r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1CDB4C74-E3AC-7A96-5117-C7E757F072C0}"/>
                  </a:ext>
                </a:extLst>
              </p:cNvPr>
              <p:cNvGrpSpPr/>
              <p:nvPr/>
            </p:nvGrpSpPr>
            <p:grpSpPr>
              <a:xfrm>
                <a:off x="816571" y="3027572"/>
                <a:ext cx="585000" cy="585000"/>
                <a:chOff x="4722116" y="2410521"/>
                <a:chExt cx="720000" cy="720000"/>
              </a:xfrm>
            </p:grpSpPr>
            <p:sp>
              <p:nvSpPr>
                <p:cNvPr id="27" name="Elipse 26">
                  <a:extLst>
                    <a:ext uri="{FF2B5EF4-FFF2-40B4-BE49-F238E27FC236}">
                      <a16:creationId xmlns:a16="http://schemas.microsoft.com/office/drawing/2014/main" id="{798FD081-DFF1-44A1-D54D-072926E5EB34}"/>
                    </a:ext>
                  </a:extLst>
                </p:cNvPr>
                <p:cNvSpPr/>
                <p:nvPr/>
              </p:nvSpPr>
              <p:spPr>
                <a:xfrm>
                  <a:off x="4722116" y="2410521"/>
                  <a:ext cx="720000" cy="720000"/>
                </a:xfrm>
                <a:prstGeom prst="ellipse">
                  <a:avLst/>
                </a:prstGeom>
                <a:solidFill>
                  <a:srgbClr val="0AB9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0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9" name="82 Imagen">
                  <a:extLst>
                    <a:ext uri="{FF2B5EF4-FFF2-40B4-BE49-F238E27FC236}">
                      <a16:creationId xmlns:a16="http://schemas.microsoft.com/office/drawing/2014/main" id="{3B27EF9A-DC35-47A2-91D0-4760D0A959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866116" y="2554133"/>
                  <a:ext cx="432000" cy="432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9AF63A2-36DF-0C19-AC3F-449788F65935}"/>
                </a:ext>
              </a:extLst>
            </p:cNvPr>
            <p:cNvGrpSpPr/>
            <p:nvPr/>
          </p:nvGrpSpPr>
          <p:grpSpPr>
            <a:xfrm>
              <a:off x="-8803" y="2361128"/>
              <a:ext cx="6106553" cy="585000"/>
              <a:chOff x="-8803" y="2361128"/>
              <a:chExt cx="6106553" cy="585000"/>
            </a:xfrm>
          </p:grpSpPr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F717D40B-B276-D58E-E005-6B5706B01D09}"/>
                  </a:ext>
                </a:extLst>
              </p:cNvPr>
              <p:cNvSpPr/>
              <p:nvPr/>
            </p:nvSpPr>
            <p:spPr>
              <a:xfrm>
                <a:off x="1116884" y="2510057"/>
                <a:ext cx="498086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F795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Desarrollo Económico y Turístico</a:t>
                </a:r>
              </a:p>
            </p:txBody>
          </p:sp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7A4FA210-CD00-2FFC-C855-36CBAC06B306}"/>
                  </a:ext>
                </a:extLst>
              </p:cNvPr>
              <p:cNvSpPr/>
              <p:nvPr/>
            </p:nvSpPr>
            <p:spPr>
              <a:xfrm>
                <a:off x="-8803" y="2520541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tx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12.51 %</a:t>
                </a:r>
              </a:p>
            </p:txBody>
          </p: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9295DD1-BBB0-D67D-3DD9-993D78FA324E}"/>
                  </a:ext>
                </a:extLst>
              </p:cNvPr>
              <p:cNvGrpSpPr/>
              <p:nvPr/>
            </p:nvGrpSpPr>
            <p:grpSpPr>
              <a:xfrm>
                <a:off x="807776" y="2361128"/>
                <a:ext cx="585000" cy="585000"/>
                <a:chOff x="4109187" y="5204037"/>
                <a:chExt cx="720000" cy="720000"/>
              </a:xfrm>
            </p:grpSpPr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88D04856-8CD5-D6ED-CF4C-381A01388F61}"/>
                    </a:ext>
                  </a:extLst>
                </p:cNvPr>
                <p:cNvSpPr/>
                <p:nvPr/>
              </p:nvSpPr>
              <p:spPr>
                <a:xfrm>
                  <a:off x="4109187" y="5204037"/>
                  <a:ext cx="720000" cy="720000"/>
                </a:xfrm>
                <a:prstGeom prst="ellipse">
                  <a:avLst/>
                </a:prstGeom>
                <a:solidFill>
                  <a:srgbClr val="F795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0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3" name="89 Imagen">
                  <a:extLst>
                    <a:ext uri="{FF2B5EF4-FFF2-40B4-BE49-F238E27FC236}">
                      <a16:creationId xmlns:a16="http://schemas.microsoft.com/office/drawing/2014/main" id="{4FAA1E3E-3472-AC0D-9F0A-7373EAD7B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253187" y="5348686"/>
                  <a:ext cx="432000" cy="430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2" y="7159183"/>
            <a:ext cx="8100762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82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838</TotalTime>
  <Words>60</Words>
  <Application>Microsoft Office PowerPoint</Application>
  <PresentationFormat>Doble carta (432 x 279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Saul Giovanni Portillo Salinas</cp:lastModifiedBy>
  <cp:revision>21</cp:revision>
  <cp:lastPrinted>2023-04-13T23:54:54Z</cp:lastPrinted>
  <dcterms:created xsi:type="dcterms:W3CDTF">2023-01-20T16:10:54Z</dcterms:created>
  <dcterms:modified xsi:type="dcterms:W3CDTF">2023-04-14T05:21:30Z</dcterms:modified>
</cp:coreProperties>
</file>